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500" r:id="rId3"/>
    <p:sldId id="484" r:id="rId4"/>
    <p:sldId id="485" r:id="rId5"/>
    <p:sldId id="486" r:id="rId6"/>
    <p:sldId id="487" r:id="rId7"/>
    <p:sldId id="488" r:id="rId8"/>
    <p:sldId id="501" r:id="rId9"/>
    <p:sldId id="489" r:id="rId10"/>
    <p:sldId id="490" r:id="rId11"/>
    <p:sldId id="491" r:id="rId12"/>
    <p:sldId id="492" r:id="rId13"/>
    <p:sldId id="493" r:id="rId14"/>
    <p:sldId id="502" r:id="rId15"/>
    <p:sldId id="494" r:id="rId16"/>
    <p:sldId id="495" r:id="rId17"/>
    <p:sldId id="518" r:id="rId18"/>
  </p:sldIdLst>
  <p:sldSz cx="9144000" cy="5143500" type="screen16x9"/>
  <p:notesSz cx="6858000" cy="9144000"/>
  <p:embeddedFontLst>
    <p:embeddedFont>
      <p:font typeface="Century Schoolbook" panose="02040604050505020304" pitchFamily="18" charset="0"/>
      <p:regular r:id="rId20"/>
      <p:bold r:id="rId21"/>
      <p:italic r:id="rId22"/>
      <p:boldItalic r:id="rId23"/>
    </p:embeddedFont>
    <p:embeddedFont>
      <p:font typeface="Oswald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5702">
          <p15:clr>
            <a:srgbClr val="A4A3A4"/>
          </p15:clr>
        </p15:guide>
        <p15:guide id="3" pos="58">
          <p15:clr>
            <a:srgbClr val="9AA0A6"/>
          </p15:clr>
        </p15:guide>
        <p15:guide id="4" orient="horz" pos="58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7" roundtripDataSignature="AMtx7mhCS1Ucl3/dpKxjXFz1Q+Wu4uh8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504" y="108"/>
      </p:cViewPr>
      <p:guideLst>
        <p:guide orient="horz" pos="3168"/>
        <p:guide pos="5702"/>
        <p:guide pos="58"/>
        <p:guide orient="horz" pos="5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10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10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07" Type="http://customschemas.google.com/relationships/presentationmetadata" Target="metadata"/><Relationship Id="rId1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11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" name="Google Shape;7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orkshop 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/>
          <p:nvPr/>
        </p:nvSpPr>
        <p:spPr>
          <a:xfrm>
            <a:off x="0" y="0"/>
            <a:ext cx="9144000" cy="186300"/>
          </a:xfrm>
          <a:prstGeom prst="rect">
            <a:avLst/>
          </a:prstGeom>
          <a:solidFill>
            <a:srgbClr val="D8EC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61725" y="518150"/>
            <a:ext cx="1420550" cy="1036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5408" y="4283140"/>
            <a:ext cx="628650" cy="457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Google Shape;13;p7"/>
          <p:cNvCxnSpPr/>
          <p:nvPr/>
        </p:nvCxnSpPr>
        <p:spPr>
          <a:xfrm>
            <a:off x="2458800" y="2738100"/>
            <a:ext cx="4226400" cy="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" name="Google Shape;14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78127" y="4190683"/>
            <a:ext cx="1562611" cy="67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7100" y="4203653"/>
            <a:ext cx="670654" cy="648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834807" y="4337615"/>
            <a:ext cx="1204301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43998" y="4381765"/>
            <a:ext cx="1420550" cy="32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7"/>
          <p:cNvSpPr txBox="1"/>
          <p:nvPr/>
        </p:nvSpPr>
        <p:spPr>
          <a:xfrm>
            <a:off x="4174500" y="1524000"/>
            <a:ext cx="7950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7F6000"/>
                </a:solidFill>
                <a:latin typeface="Oswald"/>
                <a:ea typeface="Oswald"/>
                <a:cs typeface="Oswald"/>
                <a:sym typeface="Oswald"/>
              </a:rPr>
              <a:t>ONLINE</a:t>
            </a:r>
            <a:endParaRPr sz="700" b="1" i="0" u="none" strike="noStrike" cap="none">
              <a:solidFill>
                <a:srgbClr val="7F6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" name="Google Shape;19;p7"/>
          <p:cNvSpPr/>
          <p:nvPr/>
        </p:nvSpPr>
        <p:spPr>
          <a:xfrm>
            <a:off x="0" y="4983475"/>
            <a:ext cx="9144000" cy="186300"/>
          </a:xfrm>
          <a:prstGeom prst="rect">
            <a:avLst/>
          </a:prstGeom>
          <a:solidFill>
            <a:srgbClr val="D8EC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7"/>
          <p:cNvSpPr txBox="1">
            <a:spLocks noGrp="1"/>
          </p:cNvSpPr>
          <p:nvPr>
            <p:ph type="title"/>
          </p:nvPr>
        </p:nvSpPr>
        <p:spPr>
          <a:xfrm>
            <a:off x="186300" y="1645750"/>
            <a:ext cx="8771400" cy="10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subTitle" idx="1"/>
          </p:nvPr>
        </p:nvSpPr>
        <p:spPr>
          <a:xfrm>
            <a:off x="317100" y="2781204"/>
            <a:ext cx="85098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2" name="Google Shape;22;p7" descr="A picture containing text, clipart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069438" y="4316844"/>
            <a:ext cx="1757462" cy="360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– Turquoise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/>
        </p:nvSpPr>
        <p:spPr>
          <a:xfrm>
            <a:off x="0" y="4397500"/>
            <a:ext cx="9144000" cy="746100"/>
          </a:xfrm>
          <a:prstGeom prst="rect">
            <a:avLst/>
          </a:prstGeom>
          <a:solidFill>
            <a:srgbClr val="D8EC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1" hasCustomPrompt="1"/>
          </p:nvPr>
        </p:nvSpPr>
        <p:spPr>
          <a:xfrm>
            <a:off x="311700" y="1505525"/>
            <a:ext cx="8520600" cy="27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700"/>
              </a:spcBef>
              <a:spcAft>
                <a:spcPts val="700"/>
              </a:spcAft>
              <a:buSzPts val="1400"/>
              <a:buChar char="■"/>
              <a:defRPr/>
            </a:lvl9pPr>
          </a:lstStyle>
          <a:p>
            <a:r>
              <a:rPr lang="en-US" dirty="0"/>
              <a:t>Top</a:t>
            </a:r>
          </a:p>
          <a:p>
            <a:pPr lvl="1"/>
            <a:r>
              <a:rPr lang="en-US" dirty="0"/>
              <a:t>Second</a:t>
            </a:r>
          </a:p>
          <a:p>
            <a:pPr lvl="2"/>
            <a:r>
              <a:rPr lang="en-US" dirty="0"/>
              <a:t>Third</a:t>
            </a:r>
          </a:p>
          <a:p>
            <a:pPr lvl="3"/>
            <a:r>
              <a:rPr lang="en-US" dirty="0"/>
              <a:t>Fourth</a:t>
            </a:r>
          </a:p>
          <a:p>
            <a:r>
              <a:rPr lang="en-US" dirty="0"/>
              <a:t>Top</a:t>
            </a:r>
          </a:p>
          <a:p>
            <a:r>
              <a:rPr lang="en-US" dirty="0"/>
              <a:t>Top</a:t>
            </a:r>
            <a:endParaRPr dirty="0"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ubTitle" idx="2"/>
          </p:nvPr>
        </p:nvSpPr>
        <p:spPr>
          <a:xfrm>
            <a:off x="311700" y="1017725"/>
            <a:ext cx="85206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>
                <a:solidFill>
                  <a:srgbClr val="43434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/>
          <p:nvPr/>
        </p:nvSpPr>
        <p:spPr>
          <a:xfrm>
            <a:off x="0" y="0"/>
            <a:ext cx="9144000" cy="225900"/>
          </a:xfrm>
          <a:prstGeom prst="rect">
            <a:avLst/>
          </a:prstGeom>
          <a:solidFill>
            <a:srgbClr val="D8EC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" name="Google Shape;48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460" y="4510487"/>
            <a:ext cx="713232" cy="518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– Turquoise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>
            <a:off x="0" y="4397500"/>
            <a:ext cx="9144000" cy="746100"/>
          </a:xfrm>
          <a:prstGeom prst="rect">
            <a:avLst/>
          </a:prstGeom>
          <a:solidFill>
            <a:srgbClr val="D8EC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2"/>
          <p:cNvSpPr/>
          <p:nvPr/>
        </p:nvSpPr>
        <p:spPr>
          <a:xfrm>
            <a:off x="0" y="0"/>
            <a:ext cx="9144000" cy="225900"/>
          </a:xfrm>
          <a:prstGeom prst="rect">
            <a:avLst/>
          </a:prstGeom>
          <a:solidFill>
            <a:srgbClr val="D8EC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" name="Google Shape;62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460" y="4510487"/>
            <a:ext cx="713232" cy="51871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>
            <a:spLocks noGrp="1"/>
          </p:cNvSpPr>
          <p:nvPr>
            <p:ph type="subTitle" idx="1"/>
          </p:nvPr>
        </p:nvSpPr>
        <p:spPr>
          <a:xfrm>
            <a:off x="311700" y="1017725"/>
            <a:ext cx="85206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1">
                <a:solidFill>
                  <a:srgbClr val="434343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ogo – Turquoise">
  <p:cSld name="BLANK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/>
          <p:nvPr/>
        </p:nvSpPr>
        <p:spPr>
          <a:xfrm>
            <a:off x="0" y="4397500"/>
            <a:ext cx="9144000" cy="746100"/>
          </a:xfrm>
          <a:prstGeom prst="rect">
            <a:avLst/>
          </a:prstGeom>
          <a:solidFill>
            <a:srgbClr val="D8EC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0" y="0"/>
            <a:ext cx="9144000" cy="225900"/>
          </a:xfrm>
          <a:prstGeom prst="rect">
            <a:avLst/>
          </a:prstGeom>
          <a:solidFill>
            <a:srgbClr val="D8EC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460" y="4510487"/>
            <a:ext cx="713232" cy="518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ogo – Gray">
  <p:cSld name="BLANK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/>
          <p:nvPr/>
        </p:nvSpPr>
        <p:spPr>
          <a:xfrm>
            <a:off x="0" y="4397500"/>
            <a:ext cx="9144000" cy="746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0" y="0"/>
            <a:ext cx="9144000" cy="225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460" y="4510487"/>
            <a:ext cx="713232" cy="518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r>
              <a:rPr lang="en-US" dirty="0"/>
              <a:t>Another</a:t>
            </a:r>
          </a:p>
          <a:p>
            <a:pPr lvl="1"/>
            <a:r>
              <a:rPr lang="en-US" dirty="0"/>
              <a:t>Boo</a:t>
            </a:r>
          </a:p>
          <a:p>
            <a:pPr lvl="0"/>
            <a:r>
              <a:rPr lang="en-US" dirty="0" err="1"/>
              <a:t>Whooooooooo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C7DC1F-C711-42FE-8C44-C49764192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C5149-29AD-4634-846A-B4FDFCE3E4EF}" type="datetime1">
              <a:rPr lang="en-US" smtClean="0"/>
              <a:t>7/28/2021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227297-101F-45DF-A6E6-08D2C5ED8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1FAF65-530B-48D0-AB78-0E6AAE76E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767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C5D86-B557-419E-B2E2-173E42DC4A43}" type="datetime1">
              <a:rPr lang="en-US" smtClean="0"/>
              <a:t>7/28/2021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96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311700" y="1505513"/>
            <a:ext cx="8520600" cy="29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700"/>
              </a:spcBef>
              <a:spcAft>
                <a:spcPts val="7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6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"/>
          <p:cNvSpPr txBox="1">
            <a:spLocks noGrp="1"/>
          </p:cNvSpPr>
          <p:nvPr>
            <p:ph type="title"/>
          </p:nvPr>
        </p:nvSpPr>
        <p:spPr>
          <a:xfrm>
            <a:off x="186300" y="1745304"/>
            <a:ext cx="8771400" cy="10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 dirty="0"/>
              <a:t>Open Source Data Processing </a:t>
            </a:r>
            <a:br>
              <a:rPr lang="en" sz="2800" dirty="0"/>
            </a:br>
            <a:r>
              <a:rPr lang="en" sz="2800" dirty="0"/>
              <a:t>with OpenDroneMap</a:t>
            </a:r>
            <a:endParaRPr sz="2800" dirty="0"/>
          </a:p>
        </p:txBody>
      </p:sp>
      <p:sp>
        <p:nvSpPr>
          <p:cNvPr id="81" name="Google Shape;81;p1"/>
          <p:cNvSpPr txBox="1">
            <a:spLocks noGrp="1"/>
          </p:cNvSpPr>
          <p:nvPr>
            <p:ph type="subTitle" idx="1"/>
          </p:nvPr>
        </p:nvSpPr>
        <p:spPr>
          <a:xfrm>
            <a:off x="317100" y="2781204"/>
            <a:ext cx="8509800" cy="9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rgbClr val="00B0F0"/>
                </a:solidFill>
              </a:rPr>
              <a:t>EXERCISES</a:t>
            </a:r>
            <a:endParaRPr dirty="0">
              <a:solidFill>
                <a:srgbClr val="00B0F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dirty="0"/>
              <a:t>DroneCamp</a:t>
            </a:r>
            <a:endParaRPr sz="1400"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dirty="0"/>
              <a:t>July 28, 2021</a:t>
            </a:r>
            <a:endParaRPr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E45D36-6358-4C51-8354-C49C019F8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01" y="570269"/>
            <a:ext cx="3084438" cy="84279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#7 – 3D Model – Measure (Linear)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05525"/>
            <a:ext cx="3377872" cy="278850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/>
              <a:t>Adjust the model so you can see 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3</a:t>
            </a:r>
            <a:r>
              <a:rPr lang="en-US" baseline="30000" dirty="0"/>
              <a:t>rd</a:t>
            </a:r>
            <a:r>
              <a:rPr lang="en-US" dirty="0"/>
              <a:t> Measurement tool (angled line)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LEFT click 2 points on the map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Now RIGHT click the last point to finish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measured distance (m)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red “X” in measurement tools, to delete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10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1DB727-560E-406A-81D9-04EB5197903B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FF8C4F-E9D2-49CD-AC70-01FECAC45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277" y="1098810"/>
            <a:ext cx="4802200" cy="35996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90283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#8 – 3D Model – Measure (Area)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05525"/>
            <a:ext cx="3349503" cy="278850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/>
              <a:t>Adjust the model so you can see 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top right Measurement tool (red box)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LEFT click 4 points on the map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Now RIGHT click the last point to finish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measured distances (white)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measured area (green)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11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98CB8-2217-4ADE-BB7F-0BB45F600113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589861-9559-41F6-9953-322955D92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140" y="1089593"/>
            <a:ext cx="4963223" cy="37090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0124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#9 – View Textured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05525"/>
            <a:ext cx="3764314" cy="2788500"/>
          </a:xfrm>
        </p:spPr>
        <p:txBody>
          <a:bodyPr>
            <a:normAutofit fontScale="92500"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/>
              <a:t>Find “Textured Model” near the top of the tool menu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to expand, then click “Show Model”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Wait a few seconds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how the scene becomes more detailed, holes are filled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Uncheck and check the box to turn off, and on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Move the model around to view other parts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Edges of model = lots of error</a:t>
            </a:r>
            <a:br>
              <a:rPr lang="en-US" dirty="0"/>
            </a:br>
            <a:r>
              <a:rPr lang="en-US" dirty="0"/>
              <a:t>Interior of model = better precision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12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9B5B5-2705-412B-8AF7-3DD4E053595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3DB349-60FF-490E-A35E-09C0AE51D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014" y="1017725"/>
            <a:ext cx="4812210" cy="35911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37075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#10 – View Cameras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05525"/>
            <a:ext cx="3480183" cy="278850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/>
              <a:t>Find “Cameras” near the top of the tool menu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to expand, then click “Show Cameras”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Zoom out (scroll) until you see the blue squares floating above the scene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Note positions, angles of cameras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one camera to see the photo from that position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13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2C547-531D-4D37-8A31-36799563431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1017D7-30A1-4CD0-AC15-5823F004E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444" y="677452"/>
            <a:ext cx="4751964" cy="35580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5907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42EDEDE-4260-489F-81E2-CE47740DD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379" y="1261624"/>
            <a:ext cx="5745543" cy="37099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– Download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14</a:t>
            </a:fld>
            <a:endParaRPr lang="en-US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0A97649D-0207-40AB-9398-5288F78520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FD80FF6-BF72-4897-ADEA-E7E9524C0644}"/>
              </a:ext>
            </a:extLst>
          </p:cNvPr>
          <p:cNvSpPr/>
          <p:nvPr/>
        </p:nvSpPr>
        <p:spPr>
          <a:xfrm rot="19188266">
            <a:off x="3119405" y="3215061"/>
            <a:ext cx="685800" cy="2286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169840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6BDCCB2-22E6-4334-A0DE-DB5B167E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811" y="1107876"/>
            <a:ext cx="5388391" cy="28162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#11 – Download Specific Outputs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15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1B9A89-5B86-4886-859E-373876CF7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64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9C32479-21D6-4530-8197-3B6DE2A55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135" y="1115924"/>
            <a:ext cx="6416834" cy="33537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#12 – Download All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16</a:t>
            </a:fld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2A666D0-1905-4585-A7E7-591B3A7171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37A9DBCC-77D7-4225-B3D0-CA7E80498F28}"/>
              </a:ext>
            </a:extLst>
          </p:cNvPr>
          <p:cNvSpPr/>
          <p:nvPr/>
        </p:nvSpPr>
        <p:spPr>
          <a:xfrm rot="709747">
            <a:off x="363235" y="3980444"/>
            <a:ext cx="685800" cy="2286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F94370-9848-4979-BE2E-A60474D7A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906" y="580780"/>
            <a:ext cx="2440517" cy="19432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FC57C2-D8DA-4DE9-BF62-E1DA02377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6986" y="284990"/>
            <a:ext cx="891617" cy="2114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B53A233-6DFE-4240-B028-432109879FED}"/>
              </a:ext>
            </a:extLst>
          </p:cNvPr>
          <p:cNvCxnSpPr>
            <a:cxnSpLocks/>
          </p:cNvCxnSpPr>
          <p:nvPr/>
        </p:nvCxnSpPr>
        <p:spPr>
          <a:xfrm>
            <a:off x="6808603" y="1552414"/>
            <a:ext cx="1306697" cy="121297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3663A81-0B1C-4252-9B21-B08E4CF26D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1065" y="3273644"/>
            <a:ext cx="4527250" cy="15055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7044100-BBD9-4F21-B145-4B90A22C05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1672" y="2921331"/>
            <a:ext cx="2141578" cy="19011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130C56D-F38F-42CE-B311-2B564FE72D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3162" y="2859275"/>
            <a:ext cx="1183108" cy="3314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E718D8-287A-47D4-8392-A95656257A51}"/>
              </a:ext>
            </a:extLst>
          </p:cNvPr>
          <p:cNvCxnSpPr>
            <a:cxnSpLocks/>
          </p:cNvCxnSpPr>
          <p:nvPr/>
        </p:nvCxnSpPr>
        <p:spPr>
          <a:xfrm>
            <a:off x="6696193" y="1832372"/>
            <a:ext cx="405302" cy="111442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8760E71-9933-4AC2-ABFE-036A727CD87B}"/>
              </a:ext>
            </a:extLst>
          </p:cNvPr>
          <p:cNvCxnSpPr>
            <a:cxnSpLocks/>
          </p:cNvCxnSpPr>
          <p:nvPr/>
        </p:nvCxnSpPr>
        <p:spPr>
          <a:xfrm flipH="1">
            <a:off x="5134708" y="1370038"/>
            <a:ext cx="829056" cy="199214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721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D708D1-7AB3-4454-80AD-C8BE5D050E95}"/>
              </a:ext>
            </a:extLst>
          </p:cNvPr>
          <p:cNvSpPr txBox="1">
            <a:spLocks/>
          </p:cNvSpPr>
          <p:nvPr/>
        </p:nvSpPr>
        <p:spPr>
          <a:xfrm>
            <a:off x="1350498" y="3093209"/>
            <a:ext cx="7673927" cy="1127100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Thank You!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32664F-DBFD-4783-9121-56EEAD7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5" y="3313410"/>
            <a:ext cx="3518430" cy="961375"/>
          </a:xfrm>
          <a:prstGeom prst="rect">
            <a:avLst/>
          </a:prstGeom>
        </p:spPr>
      </p:pic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4D40DDD4-F5D2-475F-B6F0-BC06F9F1536E}"/>
              </a:ext>
            </a:extLst>
          </p:cNvPr>
          <p:cNvSpPr txBox="1">
            <a:spLocks/>
          </p:cNvSpPr>
          <p:nvPr/>
        </p:nvSpPr>
        <p:spPr>
          <a:xfrm>
            <a:off x="151669" y="430318"/>
            <a:ext cx="4476602" cy="1260034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u="sng" dirty="0">
                <a:solidFill>
                  <a:schemeClr val="tx1"/>
                </a:solidFill>
              </a:rPr>
              <a:t>Contact Me</a:t>
            </a:r>
          </a:p>
          <a:p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corey@twomile.com</a:t>
            </a:r>
          </a:p>
          <a:p>
            <a:r>
              <a:rPr lang="en-US" sz="1800" dirty="0">
                <a:solidFill>
                  <a:schemeClr val="tx1"/>
                </a:solidFill>
              </a:rPr>
              <a:t>https://www.linkedin.com/in/coreysnipes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0D819FA7-A7A8-4054-ADEE-AE86CCF7DD72}"/>
              </a:ext>
            </a:extLst>
          </p:cNvPr>
          <p:cNvSpPr txBox="1">
            <a:spLocks/>
          </p:cNvSpPr>
          <p:nvPr/>
        </p:nvSpPr>
        <p:spPr>
          <a:xfrm>
            <a:off x="5050461" y="439360"/>
            <a:ext cx="4093539" cy="192164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This material is based on presentations by:</a:t>
            </a:r>
          </a:p>
          <a:p>
            <a:endParaRPr lang="en-US" dirty="0"/>
          </a:p>
          <a:p>
            <a:r>
              <a:rPr lang="en-US" dirty="0"/>
              <a:t>Stephen Mather - ODM, Cleveland Metroparks</a:t>
            </a:r>
          </a:p>
          <a:p>
            <a:r>
              <a:rPr lang="en-US" dirty="0"/>
              <a:t>Piero </a:t>
            </a:r>
            <a:r>
              <a:rPr lang="en-US" dirty="0" err="1"/>
              <a:t>Toffanin</a:t>
            </a:r>
            <a:r>
              <a:rPr lang="en-US" dirty="0"/>
              <a:t> - ODM, UAV4GEO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C49C48-19E9-4EC2-93EB-B02BD9627EF6}"/>
              </a:ext>
            </a:extLst>
          </p:cNvPr>
          <p:cNvSpPr/>
          <p:nvPr/>
        </p:nvSpPr>
        <p:spPr>
          <a:xfrm>
            <a:off x="1059054" y="3958103"/>
            <a:ext cx="29432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</a:rPr>
              <a:t>https://opendronemap.org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611DA-C18C-4EB0-9A71-4148797BA3E5}"/>
              </a:ext>
            </a:extLst>
          </p:cNvPr>
          <p:cNvSpPr txBox="1"/>
          <p:nvPr/>
        </p:nvSpPr>
        <p:spPr>
          <a:xfrm>
            <a:off x="4995867" y="1568885"/>
            <a:ext cx="283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entury Schoolbook" panose="02040604050505020304" pitchFamily="18" charset="0"/>
              </a:rPr>
              <a:t>Screenshots and interface images by </a:t>
            </a:r>
          </a:p>
          <a:p>
            <a:pPr algn="ctr"/>
            <a:r>
              <a:rPr lang="en-US" sz="1200" i="1" dirty="0">
                <a:solidFill>
                  <a:schemeClr val="bg1">
                    <a:lumMod val="50000"/>
                  </a:schemeClr>
                </a:solidFill>
                <a:latin typeface="Century Schoolbook" panose="02040604050505020304" pitchFamily="18" charset="0"/>
              </a:rPr>
              <a:t>Corey Snipes, unless otherwise noted.</a:t>
            </a: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42EE9C6D-911F-47E9-874C-4206E6639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8" y="2247783"/>
            <a:ext cx="696157" cy="508195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A7DA0E30-3FA5-4F67-B3E6-5EF955E35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75" y="1770416"/>
            <a:ext cx="617445" cy="347313"/>
          </a:xfrm>
          <a:prstGeom prst="rect">
            <a:avLst/>
          </a:prstGeom>
        </p:spPr>
      </p:pic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DF89C2B7-6329-4CDE-989A-BF10235AF505}"/>
              </a:ext>
            </a:extLst>
          </p:cNvPr>
          <p:cNvSpPr txBox="1">
            <a:spLocks/>
          </p:cNvSpPr>
          <p:nvPr/>
        </p:nvSpPr>
        <p:spPr>
          <a:xfrm>
            <a:off x="631662" y="1738235"/>
            <a:ext cx="1527626" cy="461665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 err="1">
                <a:solidFill>
                  <a:schemeClr val="tx1"/>
                </a:solidFill>
              </a:rPr>
              <a:t>coreysnipes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D9CE584D-094C-4095-815B-670C68F96FE9}"/>
              </a:ext>
            </a:extLst>
          </p:cNvPr>
          <p:cNvSpPr txBox="1">
            <a:spLocks/>
          </p:cNvSpPr>
          <p:nvPr/>
        </p:nvSpPr>
        <p:spPr>
          <a:xfrm>
            <a:off x="632415" y="2282808"/>
            <a:ext cx="1716890" cy="461665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 err="1">
                <a:solidFill>
                  <a:schemeClr val="tx1"/>
                </a:solidFill>
              </a:rPr>
              <a:t>twomileheavy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AE161FB-E70E-4A91-9893-10823F263893}"/>
              </a:ext>
            </a:extLst>
          </p:cNvPr>
          <p:cNvSpPr/>
          <p:nvPr/>
        </p:nvSpPr>
        <p:spPr>
          <a:xfrm>
            <a:off x="4860444" y="379828"/>
            <a:ext cx="4131887" cy="1820072"/>
          </a:xfrm>
          <a:prstGeom prst="roundRect">
            <a:avLst/>
          </a:prstGeom>
          <a:noFill/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752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F146793-3FAF-4999-8C9C-DB6A3A6F0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675" y="1102591"/>
            <a:ext cx="5074132" cy="32764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– 2D Orthophoto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2</a:t>
            </a:fld>
            <a:endParaRPr lang="en-US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10CBC8C-5E9D-4850-8C68-B66A68D487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4458928-BACA-4A38-91E0-93537757793D}"/>
              </a:ext>
            </a:extLst>
          </p:cNvPr>
          <p:cNvSpPr/>
          <p:nvPr/>
        </p:nvSpPr>
        <p:spPr>
          <a:xfrm rot="19188266">
            <a:off x="3702167" y="2875994"/>
            <a:ext cx="685800" cy="29777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735492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 – Orthophoto - Navigate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 err="1"/>
              <a:t>Click+hold</a:t>
            </a:r>
            <a:r>
              <a:rPr lang="en-US" dirty="0"/>
              <a:t> = move map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Scroll wheel = zoom in/out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Map controls +/- = zoom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Map control square = full screen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Top buttons:</a:t>
            </a:r>
          </a:p>
          <a:p>
            <a:pPr marL="740664" lvl="1" indent="-342900">
              <a:buFont typeface="+mj-lt"/>
              <a:buAutoNum type="alphaUcPeriod"/>
            </a:pPr>
            <a:r>
              <a:rPr lang="en-US" dirty="0"/>
              <a:t>Ortho</a:t>
            </a:r>
          </a:p>
          <a:p>
            <a:pPr marL="740664" lvl="1" indent="-342900">
              <a:buFont typeface="+mj-lt"/>
              <a:buAutoNum type="alphaUcPeriod"/>
            </a:pPr>
            <a:r>
              <a:rPr lang="en-US" dirty="0"/>
              <a:t>Plant Health</a:t>
            </a:r>
          </a:p>
          <a:p>
            <a:pPr marL="740664" lvl="1" indent="-342900">
              <a:buFont typeface="+mj-lt"/>
              <a:buAutoNum type="alphaUcPeriod"/>
            </a:pPr>
            <a:r>
              <a:rPr lang="en-US" dirty="0"/>
              <a:t>Surface Model</a:t>
            </a:r>
          </a:p>
          <a:p>
            <a:pPr marL="740664" lvl="1" indent="-342900">
              <a:buFont typeface="+mj-lt"/>
              <a:buAutoNum type="alphaUcPeriod"/>
            </a:pPr>
            <a:r>
              <a:rPr lang="en-US" dirty="0"/>
              <a:t>Terrain Model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3</a:t>
            </a:fld>
            <a:endParaRPr lang="en-US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B7D706B7-8E9F-43BD-9347-C6A01B282CDA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CA0871-B652-4B44-964F-DC5B92125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583" y="1005736"/>
            <a:ext cx="5109132" cy="36927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00164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#2 – Orthophoto - Measure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05525"/>
            <a:ext cx="3531338" cy="2788500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/>
              <a:t>Click ruler (5</a:t>
            </a:r>
            <a:r>
              <a:rPr lang="en-US" baseline="30000" dirty="0"/>
              <a:t>th</a:t>
            </a:r>
            <a:r>
              <a:rPr lang="en-US" dirty="0"/>
              <a:t> on right)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Create new measurement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2 points on map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“Finish measurement”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calculations in white balloon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Close balloon with “x”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ruler again, new measurement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4 points on map to make a box, click “Finish”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calculations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“Delete” to remove it</a:t>
            </a:r>
          </a:p>
          <a:p>
            <a:pPr marL="342900" indent="-342900">
              <a:buFont typeface="+mj-lt"/>
              <a:buAutoNum type="alphaUcPeriod"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4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84634-F7B1-4FDC-8F21-2B4F83CCA444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D67A0E-C3D0-47EC-AF07-C74C7F42D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481" y="1046504"/>
            <a:ext cx="5054377" cy="37065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9208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#3 – Plant Health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05525"/>
            <a:ext cx="3224406" cy="278850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Top Button: Plant Health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Note color differences in different grassy areas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top right “layers” icon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“Algorithm” options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“Color” options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Drag min/max bars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Export </a:t>
            </a:r>
            <a:r>
              <a:rPr lang="en-US" dirty="0" err="1"/>
              <a:t>GeoTIFF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5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8D05-69A8-480B-A76E-4E1AF2D1F1FB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37321F-6D32-41F4-A6CF-EACC259C3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591" y="818483"/>
            <a:ext cx="5108579" cy="36737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8717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#4 – Surface Model (DSM)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/>
              <a:t>3rd Top Button: Surface Model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Wait for calc/load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Note color varies by altitude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top right “layers” icon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“Color” options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Drag min/max bars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Wait for refresh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Export </a:t>
            </a:r>
            <a:r>
              <a:rPr lang="en-US" dirty="0" err="1"/>
              <a:t>GeoTIFF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6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0956B5-0B7D-4F7F-9A1D-AED5817445A3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F824C4-AB7A-4C54-93EC-712023B62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803" y="1057755"/>
            <a:ext cx="4939655" cy="38022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70873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#5 – Terrain Model (DTM)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Top Button: Terrain Model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Wait for calc/load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Note color varies by altitude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Click top right “layers” icon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View “Color” options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Drag min/max bars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Wait for refresh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Export </a:t>
            </a:r>
            <a:r>
              <a:rPr lang="en-US" dirty="0" err="1"/>
              <a:t>GeoTIFF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7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30A6F9-BCCA-406C-B2A7-A9CD0BBEB711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1BEB76-334C-48F9-B7D1-411B534FB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799" y="1064630"/>
            <a:ext cx="4964659" cy="38221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95806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53F285F-DE8A-4093-9B34-29198354F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379" y="1261624"/>
            <a:ext cx="5745543" cy="37099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 – 3D Model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8</a:t>
            </a:fld>
            <a:endParaRPr lang="en-US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240783D5-6C6A-424A-9D8C-F43D0CE331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FFF39F8-191D-4C74-979E-D68D768C451B}"/>
              </a:ext>
            </a:extLst>
          </p:cNvPr>
          <p:cNvSpPr/>
          <p:nvPr/>
        </p:nvSpPr>
        <p:spPr>
          <a:xfrm rot="19188266">
            <a:off x="4668638" y="3310917"/>
            <a:ext cx="685800" cy="2286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A3AB1F-A325-4B21-8943-72DC796F0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414" y="1590425"/>
            <a:ext cx="3648087" cy="28085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5B82A384-3E2A-4ECF-9F98-AD86A9DA2171}"/>
              </a:ext>
            </a:extLst>
          </p:cNvPr>
          <p:cNvSpPr/>
          <p:nvPr/>
        </p:nvSpPr>
        <p:spPr>
          <a:xfrm rot="2809272">
            <a:off x="3271579" y="3845253"/>
            <a:ext cx="685800" cy="2286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44634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2F94A3-AA0C-4088-A417-94878B43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#6 – 3D Model - Navigate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1B37C5-DC2C-4148-9CEA-15456B8B6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05525"/>
            <a:ext cx="3362053" cy="27885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dirty="0"/>
              <a:t>Left </a:t>
            </a:r>
            <a:r>
              <a:rPr lang="en-US" dirty="0" err="1"/>
              <a:t>click+drag</a:t>
            </a:r>
            <a:r>
              <a:rPr lang="en-US" dirty="0"/>
              <a:t> = rotate model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Right </a:t>
            </a:r>
            <a:r>
              <a:rPr lang="en-US" dirty="0" err="1"/>
              <a:t>click+drag</a:t>
            </a:r>
            <a:r>
              <a:rPr lang="en-US" dirty="0"/>
              <a:t> = move model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Scroll wheel = zoom in/out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Top left (3 bars) button = collapse tools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Top left (map) button = show model location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Tools</a:t>
            </a:r>
          </a:p>
          <a:p>
            <a:pPr marL="740664" lvl="1" indent="-342900">
              <a:buFont typeface="+mj-lt"/>
              <a:buAutoNum type="alphaUcPeriod"/>
            </a:pPr>
            <a:r>
              <a:rPr lang="en-US" dirty="0"/>
              <a:t>Measure</a:t>
            </a:r>
          </a:p>
          <a:p>
            <a:pPr marL="740664" lvl="1" indent="-342900">
              <a:buFont typeface="+mj-lt"/>
              <a:buAutoNum type="alphaUcPeriod"/>
            </a:pPr>
            <a:r>
              <a:rPr lang="en-US" dirty="0"/>
              <a:t>Navigation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Appearance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/>
              <a:t>Scene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B9C13-E44B-44C0-A588-69B23A1675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A0AD9E2-7969-4668-B33D-08A141A4197B}" type="slidenum">
              <a:rPr lang="en-US" smtClean="0"/>
              <a:t>9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780540-F346-4D5F-9455-01235E96B3B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9EB2B4-93E1-4A3E-A074-68579DD92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358" y="1017725"/>
            <a:ext cx="5072667" cy="37908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5091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DroneCamp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647</Words>
  <Application>Microsoft Office PowerPoint</Application>
  <PresentationFormat>On-screen Show (16:9)</PresentationFormat>
  <Paragraphs>124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Century Schoolbook</vt:lpstr>
      <vt:lpstr>Oswald</vt:lpstr>
      <vt:lpstr>Arial</vt:lpstr>
      <vt:lpstr>DroneCamp</vt:lpstr>
      <vt:lpstr>Open Source Data Processing  with OpenDroneMap</vt:lpstr>
      <vt:lpstr>Exercises – 2D Orthophoto</vt:lpstr>
      <vt:lpstr>#1 – Orthophoto - Navigate</vt:lpstr>
      <vt:lpstr>#2 – Orthophoto - Measure</vt:lpstr>
      <vt:lpstr>#3 – Plant Health</vt:lpstr>
      <vt:lpstr>#4 – Surface Model (DSM)</vt:lpstr>
      <vt:lpstr>#5 – Terrain Model (DTM)</vt:lpstr>
      <vt:lpstr>Exercises – 3D Model</vt:lpstr>
      <vt:lpstr>#6 – 3D Model - Navigate</vt:lpstr>
      <vt:lpstr>#7 – 3D Model – Measure (Linear)</vt:lpstr>
      <vt:lpstr>#8 – 3D Model – Measure (Area)</vt:lpstr>
      <vt:lpstr>#9 – View Textured Model</vt:lpstr>
      <vt:lpstr>#10 – View Cameras</vt:lpstr>
      <vt:lpstr>Exercises – Download</vt:lpstr>
      <vt:lpstr>#11 – Download Specific Outputs</vt:lpstr>
      <vt:lpstr>#12 – Download All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Title</dc:title>
  <cp:lastModifiedBy>Corey Snipes</cp:lastModifiedBy>
  <cp:revision>201</cp:revision>
  <dcterms:modified xsi:type="dcterms:W3CDTF">2021-07-29T00:06:16Z</dcterms:modified>
</cp:coreProperties>
</file>